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9" r:id="rId2"/>
    <p:sldId id="256" r:id="rId3"/>
    <p:sldId id="257" r:id="rId4"/>
    <p:sldId id="258" r:id="rId5"/>
    <p:sldId id="261" r:id="rId6"/>
    <p:sldId id="262" r:id="rId7"/>
    <p:sldId id="263" r:id="rId8"/>
    <p:sldId id="264" r:id="rId9"/>
    <p:sldId id="267" r:id="rId10"/>
    <p:sldId id="268" r:id="rId11"/>
    <p:sldId id="269" r:id="rId12"/>
    <p:sldId id="270" r:id="rId13"/>
    <p:sldId id="273" r:id="rId14"/>
    <p:sldId id="274" r:id="rId15"/>
    <p:sldId id="277" r:id="rId16"/>
    <p:sldId id="278" r:id="rId17"/>
    <p:sldId id="279" r:id="rId18"/>
    <p:sldId id="282" r:id="rId19"/>
    <p:sldId id="285" r:id="rId20"/>
    <p:sldId id="288" r:id="rId21"/>
    <p:sldId id="292" r:id="rId22"/>
    <p:sldId id="295" r:id="rId23"/>
    <p:sldId id="312" r:id="rId24"/>
    <p:sldId id="313" r:id="rId25"/>
    <p:sldId id="314" r:id="rId26"/>
    <p:sldId id="315" r:id="rId27"/>
    <p:sldId id="316" r:id="rId28"/>
    <p:sldId id="317" r:id="rId29"/>
    <p:sldId id="318" r:id="rId30"/>
    <p:sldId id="319" r:id="rId31"/>
    <p:sldId id="321" r:id="rId32"/>
    <p:sldId id="320" r:id="rId33"/>
    <p:sldId id="31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7059" autoAdjust="0"/>
    <p:restoredTop sz="94660"/>
  </p:normalViewPr>
  <p:slideViewPr>
    <p:cSldViewPr>
      <p:cViewPr varScale="1">
        <p:scale>
          <a:sx n="68" d="100"/>
          <a:sy n="68" d="100"/>
        </p:scale>
        <p:origin x="-120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89C72D-504F-4311-8C7E-39B88158DAC5}" type="datetimeFigureOut">
              <a:rPr lang="en-US" smtClean="0"/>
              <a:pPr/>
              <a:t>4/9/2017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719C7C-301F-4336-BB8E-E4C265FEB17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B15CDDF-7DC3-4D2B-B303-5FD2EFE7BFC5}" type="datetimeFigureOut">
              <a:rPr lang="en-US" smtClean="0"/>
              <a:pPr/>
              <a:t>4/9/2017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15CDDF-7DC3-4D2B-B303-5FD2EFE7BFC5}" type="datetimeFigureOut">
              <a:rPr lang="en-US" smtClean="0"/>
              <a:pPr/>
              <a:t>4/9/2017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15CDDF-7DC3-4D2B-B303-5FD2EFE7BFC5}" type="datetimeFigureOut">
              <a:rPr lang="en-US" smtClean="0"/>
              <a:pPr/>
              <a:t>4/9/2017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B15CDDF-7DC3-4D2B-B303-5FD2EFE7BFC5}" type="datetimeFigureOut">
              <a:rPr lang="en-US" smtClean="0"/>
              <a:pPr/>
              <a:t>4/9/2017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5CDDF-7DC3-4D2B-B303-5FD2EFE7BFC5}" type="datetimeFigureOut">
              <a:rPr lang="en-US" smtClean="0"/>
              <a:pPr/>
              <a:t>4/9/2017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B15CDDF-7DC3-4D2B-B303-5FD2EFE7BFC5}" type="datetimeFigureOut">
              <a:rPr lang="en-US" smtClean="0"/>
              <a:pPr/>
              <a:t>4/9/2017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B15CDDF-7DC3-4D2B-B303-5FD2EFE7BFC5}" type="datetimeFigureOut">
              <a:rPr lang="en-US" smtClean="0"/>
              <a:pPr/>
              <a:t>4/9/2017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B15CDDF-7DC3-4D2B-B303-5FD2EFE7BFC5}" type="datetimeFigureOut">
              <a:rPr lang="en-US" smtClean="0"/>
              <a:pPr/>
              <a:t>4/9/2017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5CDDF-7DC3-4D2B-B303-5FD2EFE7BFC5}" type="datetimeFigureOut">
              <a:rPr lang="en-US" smtClean="0"/>
              <a:pPr/>
              <a:t>4/9/2017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5CDDF-7DC3-4D2B-B303-5FD2EFE7BFC5}" type="datetimeFigureOut">
              <a:rPr lang="en-US" smtClean="0"/>
              <a:pPr/>
              <a:t>4/9/2017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5CDDF-7DC3-4D2B-B303-5FD2EFE7BFC5}" type="datetimeFigureOut">
              <a:rPr lang="en-US" smtClean="0"/>
              <a:pPr/>
              <a:t>4/9/2017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20DD66-60CD-410C-AE26-140FB4CD6E5E}"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5CDDF-7DC3-4D2B-B303-5FD2EFE7BFC5}" type="datetimeFigureOut">
              <a:rPr lang="en-US" smtClean="0"/>
              <a:pPr/>
              <a:t>4/9/2017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0DD66-60CD-410C-AE26-140FB4CD6E5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340768"/>
            <a:ext cx="8229600" cy="2650306"/>
          </a:xfrm>
        </p:spPr>
        <p:txBody>
          <a:bodyPr>
            <a:normAutofit/>
          </a:bodyPr>
          <a:lstStyle/>
          <a:p>
            <a:r>
              <a:rPr lang="en-US" sz="8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Online voting system </a:t>
            </a:r>
            <a:endParaRPr lang="en-US" sz="8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592" y="260648"/>
            <a:ext cx="7772400" cy="1470025"/>
          </a:xfrm>
        </p:spPr>
        <p:txBody>
          <a:bodyPr/>
          <a:lstStyle/>
          <a:p>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Disadvantages</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Subtitle 2"/>
          <p:cNvSpPr>
            <a:spLocks noGrp="1"/>
          </p:cNvSpPr>
          <p:nvPr>
            <p:ph type="subTitle" idx="1"/>
          </p:nvPr>
        </p:nvSpPr>
        <p:spPr>
          <a:xfrm>
            <a:off x="539552" y="1700808"/>
            <a:ext cx="7992888" cy="4464496"/>
          </a:xfrm>
        </p:spPr>
        <p:txBody>
          <a:bodyPr>
            <a:normAutofit/>
          </a:bodyPr>
          <a:lstStyle/>
          <a:p>
            <a:r>
              <a:rPr lang="en-US" sz="4000" dirty="0" smtClean="0"/>
              <a:t>To access this user must have internet facility and should have the knowledge of using web sites.</a:t>
            </a: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404664"/>
            <a:ext cx="7772400" cy="1470025"/>
          </a:xfrm>
        </p:spPr>
        <p:txBody>
          <a:bodyPr/>
          <a:lstStyle/>
          <a:p>
            <a:r>
              <a:rPr lang="en-US" b="1" u="sng" dirty="0" smtClean="0"/>
              <a:t>Conclusion</a:t>
            </a:r>
            <a:r>
              <a:rPr lang="en-US" dirty="0" smtClean="0"/>
              <a:t/>
            </a:r>
            <a:br>
              <a:rPr lang="en-US" dirty="0" smtClean="0"/>
            </a:br>
            <a:endParaRPr lang="en-US" dirty="0"/>
          </a:p>
        </p:txBody>
      </p:sp>
      <p:sp>
        <p:nvSpPr>
          <p:cNvPr id="3" name="Subtitle 2"/>
          <p:cNvSpPr>
            <a:spLocks noGrp="1"/>
          </p:cNvSpPr>
          <p:nvPr>
            <p:ph type="subTitle" idx="1"/>
          </p:nvPr>
        </p:nvSpPr>
        <p:spPr>
          <a:xfrm>
            <a:off x="1043608" y="1484784"/>
            <a:ext cx="7448872" cy="4896544"/>
          </a:xfrm>
        </p:spPr>
        <p:txBody>
          <a:bodyPr>
            <a:normAutofit lnSpcReduction="10000"/>
          </a:bodyPr>
          <a:lstStyle/>
          <a:p>
            <a:r>
              <a:rPr lang="en-US" b="1" dirty="0" smtClean="0"/>
              <a:t> </a:t>
            </a:r>
            <a:r>
              <a:rPr lang="en-US" sz="4000" b="1" dirty="0" smtClean="0"/>
              <a:t>By using this application election can be conducted with good percentage of voting and we can involve the number of citizens in voting with a good percentage which provides good results for elections. No one can miss the elections in our country</a:t>
            </a:r>
            <a:r>
              <a:rPr lang="en-US" b="1" dirty="0" smtClean="0"/>
              <a:t>.</a:t>
            </a:r>
            <a:endParaRPr 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lstStyle/>
          <a:p>
            <a:r>
              <a:rPr lang="en-IN" b="1" dirty="0" smtClean="0">
                <a:solidFill>
                  <a:srgbClr val="C00000"/>
                </a:solidFill>
              </a:rPr>
              <a:t>Screen shots of the project</a:t>
            </a:r>
            <a:br>
              <a:rPr lang="en-IN" b="1" dirty="0" smtClean="0">
                <a:solidFill>
                  <a:srgbClr val="C00000"/>
                </a:solidFill>
              </a:rPr>
            </a:br>
            <a:r>
              <a:rPr lang="en-IN" b="1" dirty="0" smtClean="0">
                <a:solidFill>
                  <a:srgbClr val="C00000"/>
                </a:solidFill>
              </a:rPr>
              <a:t>main page</a:t>
            </a:r>
            <a:endParaRPr lang="en-US" dirty="0"/>
          </a:p>
        </p:txBody>
      </p:sp>
      <p:sp>
        <p:nvSpPr>
          <p:cNvPr id="3" name="Subtitle 2"/>
          <p:cNvSpPr>
            <a:spLocks noGrp="1"/>
          </p:cNvSpPr>
          <p:nvPr>
            <p:ph type="subTitle" idx="1"/>
          </p:nvPr>
        </p:nvSpPr>
        <p:spPr>
          <a:xfrm>
            <a:off x="899592" y="1700808"/>
            <a:ext cx="7448872" cy="4725144"/>
          </a:xfrm>
        </p:spPr>
        <p:txBody>
          <a:bodyPr/>
          <a:lstStyle/>
          <a:p>
            <a:endParaRPr lang="en-US" dirty="0"/>
          </a:p>
        </p:txBody>
      </p:sp>
      <p:pic>
        <p:nvPicPr>
          <p:cNvPr id="4" name="Content Placeholder 3"/>
          <p:cNvPicPr>
            <a:picLocks noGrp="1"/>
          </p:cNvPicPr>
          <p:nvPr>
            <p:ph idx="1"/>
          </p:nvPr>
        </p:nvPicPr>
        <p:blipFill>
          <a:blip r:embed="rId2" cstate="print"/>
          <a:srcRect/>
          <a:stretch>
            <a:fillRect/>
          </a:stretch>
        </p:blipFill>
        <p:spPr bwMode="auto">
          <a:xfrm>
            <a:off x="539552" y="1628800"/>
            <a:ext cx="8280920" cy="496855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Login page</a:t>
            </a:r>
            <a:endParaRPr lang="en-US" dirty="0"/>
          </a:p>
        </p:txBody>
      </p:sp>
      <p:pic>
        <p:nvPicPr>
          <p:cNvPr id="3" name="Content Placeholder 6"/>
          <p:cNvPicPr>
            <a:picLocks/>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Logging in as a admin</a:t>
            </a:r>
            <a:r>
              <a:rPr lang="en-IN" dirty="0" smtClean="0">
                <a:solidFill>
                  <a:srgbClr val="C00000"/>
                </a:solidFill>
              </a:rPr>
              <a:t> </a:t>
            </a:r>
            <a:endParaRPr lang="en-US" dirty="0"/>
          </a:p>
        </p:txBody>
      </p:sp>
      <p:pic>
        <p:nvPicPr>
          <p:cNvPr id="3" name="Content Placeholder 3"/>
          <p:cNvPicPr>
            <a:picLocks/>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rgbClr val="C00000"/>
                </a:solidFill>
                <a:effectLst/>
                <a:uLnTx/>
                <a:uFillTx/>
                <a:latin typeface="+mj-lt"/>
                <a:ea typeface="+mj-ea"/>
                <a:cs typeface="+mj-cs"/>
              </a:rPr>
              <a:t>Logged in as a admin</a:t>
            </a:r>
            <a:endParaRPr kumimoji="0" lang="en-IN"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rgbClr val="C00000"/>
                </a:solidFill>
                <a:effectLst/>
                <a:uLnTx/>
                <a:uFillTx/>
                <a:latin typeface="+mj-lt"/>
                <a:ea typeface="+mj-ea"/>
                <a:cs typeface="+mj-cs"/>
              </a:rPr>
              <a:t>Logged in as a admin</a:t>
            </a:r>
            <a:endParaRPr kumimoji="0" lang="en-IN" sz="4400" b="1" i="0" u="none" strike="noStrike" kern="1200" cap="none" spc="0" normalizeH="0" baseline="0" noProof="0" dirty="0">
              <a:ln>
                <a:noFill/>
              </a:ln>
              <a:solidFill>
                <a:srgbClr val="C00000"/>
              </a:solidFill>
              <a:effectLst/>
              <a:uLnTx/>
              <a:uFillTx/>
              <a:latin typeface="+mj-lt"/>
              <a:ea typeface="+mj-ea"/>
              <a:cs typeface="+mj-cs"/>
            </a:endParaRPr>
          </a:p>
        </p:txBody>
      </p:sp>
      <p:pic>
        <p:nvPicPr>
          <p:cNvPr id="4" name="Content Placeholder 3"/>
          <p:cNvPicPr>
            <a:picLocks/>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p:spPr>
      </p:pic>
      <p:sp>
        <p:nvSpPr>
          <p:cNvPr id="3"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rgbClr val="C00000"/>
                </a:solidFill>
                <a:effectLst/>
                <a:uLnTx/>
                <a:uFillTx/>
                <a:latin typeface="+mj-lt"/>
                <a:ea typeface="+mj-ea"/>
                <a:cs typeface="+mj-cs"/>
              </a:rPr>
              <a:t>Admin Home page</a:t>
            </a:r>
            <a:r>
              <a:rPr kumimoji="0" lang="en-IN" sz="4400" b="0" i="0" u="none" strike="noStrike" kern="1200" cap="none" spc="0" normalizeH="0" baseline="0" noProof="0" smtClean="0">
                <a:ln>
                  <a:noFill/>
                </a:ln>
                <a:solidFill>
                  <a:srgbClr val="C00000"/>
                </a:solidFill>
                <a:effectLst/>
                <a:uLnTx/>
                <a:uFillTx/>
                <a:latin typeface="+mj-lt"/>
                <a:ea typeface="+mj-ea"/>
                <a:cs typeface="+mj-cs"/>
              </a:rPr>
              <a:t> </a:t>
            </a:r>
            <a:endParaRPr kumimoji="0" lang="en-IN" sz="4400" b="0" i="0" u="none" strike="noStrike" kern="1200" cap="none" spc="0" normalizeH="0" baseline="0" noProof="0" dirty="0">
              <a:ln>
                <a:noFill/>
              </a:ln>
              <a:solidFill>
                <a:srgbClr val="C00000"/>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rgbClr val="C00000"/>
                </a:solidFill>
                <a:effectLst/>
                <a:uLnTx/>
                <a:uFillTx/>
                <a:latin typeface="+mj-lt"/>
                <a:ea typeface="+mj-ea"/>
                <a:cs typeface="+mj-cs"/>
              </a:rPr>
              <a:t> Add voting information page</a:t>
            </a:r>
            <a:endParaRPr kumimoji="0" lang="en-IN"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rgbClr val="C00000"/>
                </a:solidFill>
                <a:effectLst/>
                <a:uLnTx/>
                <a:uFillTx/>
                <a:latin typeface="+mj-lt"/>
                <a:ea typeface="+mj-ea"/>
                <a:cs typeface="+mj-cs"/>
              </a:rPr>
              <a:t> Add voting information page</a:t>
            </a:r>
            <a:endParaRPr kumimoji="0" lang="en-IN" sz="4400" b="1" i="0" u="none" strike="noStrike" kern="1200" cap="none" spc="0" normalizeH="0" baseline="0" noProof="0" dirty="0">
              <a:ln>
                <a:noFill/>
              </a:ln>
              <a:solidFill>
                <a:srgbClr val="C00000"/>
              </a:solidFill>
              <a:effectLst/>
              <a:uLnTx/>
              <a:uFillTx/>
              <a:latin typeface="+mj-lt"/>
              <a:ea typeface="+mj-ea"/>
              <a:cs typeface="+mj-cs"/>
            </a:endParaRPr>
          </a:p>
        </p:txBody>
      </p:sp>
      <p:pic>
        <p:nvPicPr>
          <p:cNvPr id="4"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Add Candidate Info</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Add ward-details</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24" y="357166"/>
            <a:ext cx="7772400" cy="1470025"/>
          </a:xfrm>
        </p:spPr>
        <p:txBody>
          <a:bodyPr/>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index</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Subtitle 2"/>
          <p:cNvSpPr>
            <a:spLocks noGrp="1"/>
          </p:cNvSpPr>
          <p:nvPr>
            <p:ph type="subTitle" idx="1"/>
          </p:nvPr>
        </p:nvSpPr>
        <p:spPr>
          <a:xfrm>
            <a:off x="539552" y="1484784"/>
            <a:ext cx="8424936" cy="5040560"/>
          </a:xfrm>
        </p:spPr>
        <p:txBody>
          <a:bodyPr>
            <a:normAutofit fontScale="40000" lnSpcReduction="20000"/>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lvl="0" algn="l">
              <a:buFont typeface="Arial" pitchFamily="34" charset="0"/>
              <a:buChar char="•"/>
            </a:pPr>
            <a:r>
              <a:rPr lang="en-US" sz="6000" b="1" dirty="0" smtClean="0"/>
              <a:t>Introduction</a:t>
            </a:r>
          </a:p>
          <a:p>
            <a:pPr lvl="0" algn="l">
              <a:buFont typeface="Arial" pitchFamily="34" charset="0"/>
              <a:buChar char="•"/>
            </a:pPr>
            <a:r>
              <a:rPr lang="en-US" sz="6000" b="1" dirty="0" smtClean="0"/>
              <a:t>Objective of Project</a:t>
            </a:r>
          </a:p>
          <a:p>
            <a:pPr algn="l">
              <a:buFont typeface="Arial" pitchFamily="34" charset="0"/>
              <a:buChar char="•"/>
            </a:pPr>
            <a:r>
              <a:rPr lang="en-IN" sz="6000" b="1" dirty="0" smtClean="0"/>
              <a:t>Project justification </a:t>
            </a:r>
          </a:p>
          <a:p>
            <a:pPr lvl="0" algn="l">
              <a:buFont typeface="Arial" pitchFamily="34" charset="0"/>
              <a:buChar char="•"/>
            </a:pPr>
            <a:r>
              <a:rPr lang="en-US" sz="6000" b="1" dirty="0" smtClean="0"/>
              <a:t>Hardware Requirements</a:t>
            </a:r>
            <a:endParaRPr lang="en-IN" sz="6000" b="1" dirty="0" smtClean="0"/>
          </a:p>
          <a:p>
            <a:pPr lvl="0" algn="l">
              <a:buFont typeface="Arial" pitchFamily="34" charset="0"/>
              <a:buChar char="•"/>
            </a:pPr>
            <a:r>
              <a:rPr lang="en-US" sz="6000" b="1" dirty="0" smtClean="0"/>
              <a:t>Software  Requirements</a:t>
            </a:r>
          </a:p>
          <a:p>
            <a:pPr algn="l">
              <a:buFont typeface="Arial" pitchFamily="34" charset="0"/>
              <a:buChar char="•"/>
            </a:pPr>
            <a:r>
              <a:rPr lang="en-US" sz="6000" b="1" dirty="0" smtClean="0"/>
              <a:t>Old Methods Of Voting</a:t>
            </a:r>
            <a:endParaRPr lang="en-IN" sz="6000" b="1" dirty="0" smtClean="0"/>
          </a:p>
          <a:p>
            <a:pPr lvl="0" algn="l">
              <a:buFont typeface="Arial" pitchFamily="34" charset="0"/>
              <a:buChar char="•"/>
            </a:pPr>
            <a:r>
              <a:rPr lang="en-US" sz="6000" b="1" dirty="0" smtClean="0"/>
              <a:t>Proposed system</a:t>
            </a:r>
          </a:p>
          <a:p>
            <a:pPr lvl="0" algn="l">
              <a:buFont typeface="Arial" pitchFamily="34" charset="0"/>
              <a:buChar char="•"/>
            </a:pPr>
            <a:r>
              <a:rPr lang="en-US" sz="6000" b="1" dirty="0" smtClean="0"/>
              <a:t>Security issues of online voting</a:t>
            </a:r>
            <a:endParaRPr lang="en-IN" sz="6000" b="1" dirty="0" smtClean="0"/>
          </a:p>
          <a:p>
            <a:pPr lvl="0" algn="l">
              <a:buFont typeface="Arial" pitchFamily="34" charset="0"/>
              <a:buChar char="•"/>
            </a:pPr>
            <a:r>
              <a:rPr lang="en-US" sz="6000" b="1" dirty="0" smtClean="0"/>
              <a:t>Problems with Existing Voting Registration System</a:t>
            </a:r>
          </a:p>
          <a:p>
            <a:pPr algn="l">
              <a:buFont typeface="Arial" pitchFamily="34" charset="0"/>
              <a:buChar char="•"/>
            </a:pPr>
            <a:r>
              <a:rPr lang="en-US" sz="6000" b="1" dirty="0" smtClean="0"/>
              <a:t>Advantages and disadvantages</a:t>
            </a:r>
            <a:endParaRPr lang="en-IN" sz="6000" b="1" dirty="0" smtClean="0"/>
          </a:p>
          <a:p>
            <a:pPr algn="l">
              <a:buFont typeface="Arial" pitchFamily="34" charset="0"/>
              <a:buChar char="•"/>
            </a:pPr>
            <a:r>
              <a:rPr lang="en-US" sz="6000" b="1" dirty="0" smtClean="0"/>
              <a:t>Conclusion</a:t>
            </a:r>
            <a:endParaRPr lang="en-IN" sz="6000" b="1" dirty="0" smtClean="0"/>
          </a:p>
          <a:p>
            <a:pPr lvl="0" algn="l">
              <a:buFont typeface="Arial" pitchFamily="34" charset="0"/>
              <a:buChar char="•"/>
            </a:pPr>
            <a:endParaRPr lang="en-US" sz="6000" b="1" dirty="0" smtClean="0"/>
          </a:p>
          <a:p>
            <a:pPr algn="l">
              <a:buFont typeface="Arial" pitchFamily="34" charset="0"/>
              <a:buChar char="•"/>
            </a:pPr>
            <a:endParaRPr lang="en-IN"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Poll details</a:t>
            </a:r>
            <a:endParaRPr lang="en-US" dirty="0">
              <a:solidFill>
                <a:srgbClr val="FF0000"/>
              </a:solidFill>
            </a:endParaRPr>
          </a:p>
        </p:txBody>
      </p:sp>
      <p:pic>
        <p:nvPicPr>
          <p:cNvPr id="3"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Register of the voter</a:t>
            </a:r>
            <a:endParaRPr lang="en-US" dirty="0">
              <a:solidFill>
                <a:srgbClr val="FF0000"/>
              </a:solidFill>
            </a:endParaRPr>
          </a:p>
        </p:txBody>
      </p:sp>
      <p:pic>
        <p:nvPicPr>
          <p:cNvPr id="3"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Entering the OTP </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Login page of voter</a:t>
            </a:r>
            <a:endParaRPr lang="en-IN" dirty="0">
              <a:solidFill>
                <a:srgbClr val="FF0000"/>
              </a:solidFill>
            </a:endParaRPr>
          </a:p>
        </p:txBody>
      </p:sp>
      <p:pic>
        <p:nvPicPr>
          <p:cNvPr id="2050" name="Picture 2"/>
          <p:cNvPicPr>
            <a:picLocks noChangeAspect="1" noChangeArrowheads="1"/>
          </p:cNvPicPr>
          <p:nvPr/>
        </p:nvPicPr>
        <p:blipFill>
          <a:blip r:embed="rId2"/>
          <a:srcRect/>
          <a:stretch>
            <a:fillRect/>
          </a:stretch>
        </p:blipFill>
        <p:spPr bwMode="auto">
          <a:xfrm>
            <a:off x="1000100" y="2054533"/>
            <a:ext cx="7429552" cy="416054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Voter home page</a:t>
            </a:r>
            <a:endParaRPr lang="en-IN" dirty="0"/>
          </a:p>
        </p:txBody>
      </p:sp>
      <p:pic>
        <p:nvPicPr>
          <p:cNvPr id="3074" name="Picture 2"/>
          <p:cNvPicPr>
            <a:picLocks noChangeAspect="1" noChangeArrowheads="1"/>
          </p:cNvPicPr>
          <p:nvPr/>
        </p:nvPicPr>
        <p:blipFill>
          <a:blip r:embed="rId2"/>
          <a:srcRect/>
          <a:stretch>
            <a:fillRect/>
          </a:stretch>
        </p:blipFill>
        <p:spPr bwMode="auto">
          <a:xfrm>
            <a:off x="785786" y="1714488"/>
            <a:ext cx="7643866" cy="485778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A</a:t>
            </a:r>
            <a:r>
              <a:rPr lang="en-IN" dirty="0" smtClean="0">
                <a:solidFill>
                  <a:srgbClr val="FF0000"/>
                </a:solidFill>
              </a:rPr>
              <a:t>pply vote</a:t>
            </a:r>
            <a:endParaRPr lang="en-IN" dirty="0">
              <a:solidFill>
                <a:srgbClr val="FF0000"/>
              </a:solidFill>
            </a:endParaRPr>
          </a:p>
        </p:txBody>
      </p:sp>
      <p:pic>
        <p:nvPicPr>
          <p:cNvPr id="4098" name="Picture 2"/>
          <p:cNvPicPr>
            <a:picLocks noChangeAspect="1" noChangeArrowheads="1"/>
          </p:cNvPicPr>
          <p:nvPr/>
        </p:nvPicPr>
        <p:blipFill>
          <a:blip r:embed="rId2"/>
          <a:srcRect/>
          <a:stretch>
            <a:fillRect/>
          </a:stretch>
        </p:blipFill>
        <p:spPr bwMode="auto">
          <a:xfrm>
            <a:off x="928694" y="2071678"/>
            <a:ext cx="7286644" cy="428628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Voting process</a:t>
            </a:r>
            <a:endParaRPr lang="en-IN" dirty="0">
              <a:solidFill>
                <a:srgbClr val="FF0000"/>
              </a:solidFill>
            </a:endParaRPr>
          </a:p>
        </p:txBody>
      </p:sp>
      <p:pic>
        <p:nvPicPr>
          <p:cNvPr id="5122" name="Picture 2"/>
          <p:cNvPicPr>
            <a:picLocks noChangeAspect="1" noChangeArrowheads="1"/>
          </p:cNvPicPr>
          <p:nvPr/>
        </p:nvPicPr>
        <p:blipFill>
          <a:blip r:embed="rId2"/>
          <a:srcRect/>
          <a:stretch>
            <a:fillRect/>
          </a:stretch>
        </p:blipFill>
        <p:spPr bwMode="auto">
          <a:xfrm>
            <a:off x="571504" y="2000240"/>
            <a:ext cx="7715272" cy="457203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ENTERING THE OPT</a:t>
            </a:r>
            <a:endParaRPr lang="en-IN" dirty="0">
              <a:solidFill>
                <a:srgbClr val="FF0000"/>
              </a:solidFill>
            </a:endParaRPr>
          </a:p>
        </p:txBody>
      </p:sp>
      <p:pic>
        <p:nvPicPr>
          <p:cNvPr id="6146" name="Picture 2"/>
          <p:cNvPicPr>
            <a:picLocks noChangeAspect="1" noChangeArrowheads="1"/>
          </p:cNvPicPr>
          <p:nvPr/>
        </p:nvPicPr>
        <p:blipFill>
          <a:blip r:embed="rId2"/>
          <a:srcRect/>
          <a:stretch>
            <a:fillRect/>
          </a:stretch>
        </p:blipFill>
        <p:spPr bwMode="auto">
          <a:xfrm>
            <a:off x="571504" y="1571612"/>
            <a:ext cx="8001024" cy="500066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VERIFIED OTP</a:t>
            </a:r>
            <a:endParaRPr lang="en-IN" dirty="0"/>
          </a:p>
        </p:txBody>
      </p:sp>
      <p:pic>
        <p:nvPicPr>
          <p:cNvPr id="4" name="Picture 3"/>
          <p:cNvPicPr/>
          <p:nvPr/>
        </p:nvPicPr>
        <p:blipFill>
          <a:blip r:embed="rId2"/>
          <a:srcRect/>
          <a:stretch>
            <a:fillRect/>
          </a:stretch>
        </p:blipFill>
        <p:spPr bwMode="auto">
          <a:xfrm>
            <a:off x="928662" y="1758748"/>
            <a:ext cx="7429552" cy="445633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Apply vote</a:t>
            </a:r>
            <a:endParaRPr lang="en-IN" dirty="0">
              <a:solidFill>
                <a:srgbClr val="FF0000"/>
              </a:solidFill>
            </a:endParaRPr>
          </a:p>
        </p:txBody>
      </p:sp>
      <p:pic>
        <p:nvPicPr>
          <p:cNvPr id="3" name="Picture 2"/>
          <p:cNvPicPr/>
          <p:nvPr/>
        </p:nvPicPr>
        <p:blipFill>
          <a:blip r:embed="rId2"/>
          <a:srcRect/>
          <a:stretch>
            <a:fillRect/>
          </a:stretch>
        </p:blipFill>
        <p:spPr bwMode="auto">
          <a:xfrm>
            <a:off x="571472" y="1758748"/>
            <a:ext cx="7572428" cy="431345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85729"/>
            <a:ext cx="7772400" cy="1000132"/>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INTRODUCTION TO ONLINE VOTING SYSTEM</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a:xfrm>
            <a:off x="500034" y="1571612"/>
            <a:ext cx="8286808" cy="4786346"/>
          </a:xfrm>
        </p:spPr>
        <p:txBody>
          <a:bodyPr>
            <a:normAutofit fontScale="85000" lnSpcReduction="10000"/>
          </a:bodyPr>
          <a:lstStyle/>
          <a:p>
            <a:pPr>
              <a:buFont typeface="Arial" pitchFamily="34" charset="0"/>
              <a:buChar char="•"/>
            </a:pPr>
            <a:r>
              <a:rPr lang="en-US" dirty="0">
                <a:solidFill>
                  <a:schemeClr val="tx1">
                    <a:lumMod val="95000"/>
                    <a:lumOff val="5000"/>
                  </a:schemeClr>
                </a:solidFill>
              </a:rPr>
              <a:t> “ONLINE VOTING SYSTEM” is an online voting technique. In this system people who have citizenship of INDIA and whose age is above 18 years and any sex can cast the vote online without going to any physical polling station</a:t>
            </a:r>
            <a:r>
              <a:rPr lang="en-US" dirty="0" smtClean="0">
                <a:solidFill>
                  <a:schemeClr val="tx1">
                    <a:lumMod val="95000"/>
                    <a:lumOff val="5000"/>
                  </a:schemeClr>
                </a:solidFill>
              </a:rPr>
              <a:t>.</a:t>
            </a:r>
          </a:p>
          <a:p>
            <a:pPr>
              <a:buFont typeface="Arial" pitchFamily="34" charset="0"/>
              <a:buChar char="•"/>
            </a:pPr>
            <a:r>
              <a:rPr lang="en-US" dirty="0" smtClean="0">
                <a:solidFill>
                  <a:schemeClr val="tx1">
                    <a:lumMod val="95000"/>
                    <a:lumOff val="5000"/>
                  </a:schemeClr>
                </a:solidFill>
              </a:rPr>
              <a:t> There </a:t>
            </a:r>
            <a:r>
              <a:rPr lang="en-US" dirty="0">
                <a:solidFill>
                  <a:schemeClr val="tx1">
                    <a:lumMod val="95000"/>
                    <a:lumOff val="5000"/>
                  </a:schemeClr>
                </a:solidFill>
              </a:rPr>
              <a:t>is a database which is maintained in which all the names of voters with complete information are </a:t>
            </a:r>
            <a:r>
              <a:rPr lang="en-US" dirty="0" smtClean="0">
                <a:solidFill>
                  <a:schemeClr val="tx1">
                    <a:lumMod val="95000"/>
                    <a:lumOff val="5000"/>
                  </a:schemeClr>
                </a:solidFill>
              </a:rPr>
              <a:t>stored.</a:t>
            </a:r>
          </a:p>
          <a:p>
            <a:pPr>
              <a:buFont typeface="Arial" pitchFamily="34" charset="0"/>
              <a:buChar char="•"/>
            </a:pPr>
            <a:r>
              <a:rPr lang="en-US" dirty="0">
                <a:solidFill>
                  <a:schemeClr val="tx1">
                    <a:lumMod val="95000"/>
                    <a:lumOff val="5000"/>
                  </a:schemeClr>
                </a:solidFill>
              </a:rPr>
              <a:t> </a:t>
            </a:r>
            <a:r>
              <a:rPr lang="en-US" dirty="0" smtClean="0">
                <a:solidFill>
                  <a:schemeClr val="tx1">
                    <a:lumMod val="95000"/>
                    <a:lumOff val="5000"/>
                  </a:schemeClr>
                </a:solidFill>
              </a:rPr>
              <a:t>    In </a:t>
            </a:r>
            <a:r>
              <a:rPr lang="en-US" dirty="0">
                <a:solidFill>
                  <a:schemeClr val="tx1">
                    <a:lumMod val="95000"/>
                    <a:lumOff val="5000"/>
                  </a:schemeClr>
                </a:solidFill>
              </a:rPr>
              <a:t>“ONLINE VOTING SYSTEM” a voter can use his\her voting right online without any difficulty. He\She has to be registered first for him/her to vote. Registration is mainly done by the system administrator for security reasons. </a:t>
            </a:r>
            <a:endParaRPr lang="en-US" dirty="0" smtClean="0">
              <a:solidFill>
                <a:schemeClr val="tx1">
                  <a:lumMod val="95000"/>
                  <a:lumOff val="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VOTED SUCCESSFULLY</a:t>
            </a:r>
            <a:endParaRPr lang="en-IN" dirty="0"/>
          </a:p>
        </p:txBody>
      </p:sp>
      <p:pic>
        <p:nvPicPr>
          <p:cNvPr id="3" name="Picture 2"/>
          <p:cNvPicPr/>
          <p:nvPr/>
        </p:nvPicPr>
        <p:blipFill>
          <a:blip r:embed="rId2"/>
          <a:srcRect/>
          <a:stretch>
            <a:fillRect/>
          </a:stretch>
        </p:blipFill>
        <p:spPr bwMode="auto">
          <a:xfrm>
            <a:off x="642910" y="1758178"/>
            <a:ext cx="7715304" cy="4742656"/>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Check result</a:t>
            </a:r>
            <a:endParaRPr lang="en-IN" dirty="0">
              <a:solidFill>
                <a:srgbClr val="FF0000"/>
              </a:solidFill>
            </a:endParaRPr>
          </a:p>
        </p:txBody>
      </p:sp>
      <p:pic>
        <p:nvPicPr>
          <p:cNvPr id="3" name="Picture 2"/>
          <p:cNvPicPr/>
          <p:nvPr/>
        </p:nvPicPr>
        <p:blipFill>
          <a:blip r:embed="rId2"/>
          <a:srcRect/>
          <a:stretch>
            <a:fillRect/>
          </a:stretch>
        </p:blipFill>
        <p:spPr bwMode="auto">
          <a:xfrm>
            <a:off x="1000100" y="1758178"/>
            <a:ext cx="7358114" cy="4456904"/>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RESULT</a:t>
            </a:r>
            <a:endParaRPr lang="en-IN" dirty="0">
              <a:solidFill>
                <a:srgbClr val="FF0000"/>
              </a:solidFill>
            </a:endParaRPr>
          </a:p>
        </p:txBody>
      </p:sp>
      <p:pic>
        <p:nvPicPr>
          <p:cNvPr id="3" name="Picture 2"/>
          <p:cNvPicPr/>
          <p:nvPr/>
        </p:nvPicPr>
        <p:blipFill>
          <a:blip r:embed="rId2"/>
          <a:srcRect/>
          <a:stretch>
            <a:fillRect/>
          </a:stretch>
        </p:blipFill>
        <p:spPr bwMode="auto">
          <a:xfrm>
            <a:off x="857224" y="1758178"/>
            <a:ext cx="6686576" cy="438546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80928"/>
            <a:ext cx="8229600" cy="1143000"/>
          </a:xfrm>
        </p:spPr>
        <p:txBody>
          <a:bodyPr>
            <a:normAutofit fontScale="90000"/>
          </a:bodyPr>
          <a:lstStyle/>
          <a:p>
            <a:r>
              <a:rPr lang="en-US" smtClean="0"/>
              <a:t>THANK </a:t>
            </a:r>
            <a:r>
              <a:rPr lang="en-US" smtClean="0"/>
              <a:t>YOU</a:t>
            </a:r>
            <a:br>
              <a:rPr lang="en-US" smtClean="0"/>
            </a:br>
            <a:r>
              <a:rPr lang="en-US" smtClean="0"/>
              <a:t>SUBMITTED BY NEHA NADAF</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8604"/>
            <a:ext cx="7772400" cy="147002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OBJECTIVES OF THE  PROJECT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a:xfrm>
            <a:off x="755576" y="1844824"/>
            <a:ext cx="7560840" cy="4464496"/>
          </a:xfrm>
        </p:spPr>
        <p:txBody>
          <a:bodyPr>
            <a:normAutofit fontScale="92500" lnSpcReduction="10000"/>
          </a:bodyPr>
          <a:lstStyle/>
          <a:p>
            <a:r>
              <a:rPr lang="en-US" b="1" dirty="0" smtClean="0">
                <a:solidFill>
                  <a:srgbClr val="002060"/>
                </a:solidFill>
              </a:rPr>
              <a:t>The specific objectives of the project include:</a:t>
            </a:r>
            <a:endParaRPr lang="en-US" dirty="0" smtClean="0">
              <a:solidFill>
                <a:srgbClr val="002060"/>
              </a:solidFill>
            </a:endParaRPr>
          </a:p>
          <a:p>
            <a:pPr lvl="0"/>
            <a:r>
              <a:rPr lang="en-US" dirty="0" smtClean="0">
                <a:solidFill>
                  <a:srgbClr val="002060"/>
                </a:solidFill>
              </a:rPr>
              <a:t>Reviewing the existing/current voting process or approach in INDIA;</a:t>
            </a:r>
          </a:p>
          <a:p>
            <a:pPr lvl="0"/>
            <a:r>
              <a:rPr lang="en-US" dirty="0" smtClean="0">
                <a:solidFill>
                  <a:srgbClr val="002060"/>
                </a:solidFill>
              </a:rPr>
              <a:t> Coming up with an automated  voting system in INDIA;</a:t>
            </a:r>
          </a:p>
          <a:p>
            <a:pPr lvl="0"/>
            <a:r>
              <a:rPr lang="en-US" dirty="0" smtClean="0">
                <a:solidFill>
                  <a:srgbClr val="002060"/>
                </a:solidFill>
              </a:rPr>
              <a:t>Implementing  an automated/online voting system;</a:t>
            </a:r>
          </a:p>
          <a:p>
            <a:pPr lvl="0"/>
            <a:r>
              <a:rPr lang="en-US" dirty="0" smtClean="0">
                <a:solidFill>
                  <a:srgbClr val="002060"/>
                </a:solidFill>
              </a:rPr>
              <a:t>Validating the system to ensure that only legible voters are allowed to vote. </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632" y="620688"/>
            <a:ext cx="6480720" cy="1008112"/>
          </a:xfrm>
        </p:spPr>
        <p:txBody>
          <a:bodyPr>
            <a:normAutofit fontScale="90000"/>
          </a:bodyPr>
          <a:lstStyle/>
          <a:p>
            <a:r>
              <a:rPr lang="en-US" b="1" u="sng" dirty="0" smtClean="0"/>
              <a:t>HARDWARE REQUIREMENTS:</a:t>
            </a:r>
            <a:r>
              <a:rPr lang="en-US" dirty="0" smtClean="0"/>
              <a:t/>
            </a:r>
            <a:br>
              <a:rPr lang="en-US" dirty="0" smtClean="0"/>
            </a:br>
            <a:endParaRPr lang="en-US" dirty="0"/>
          </a:p>
        </p:txBody>
      </p:sp>
      <p:sp>
        <p:nvSpPr>
          <p:cNvPr id="3" name="Subtitle 2"/>
          <p:cNvSpPr>
            <a:spLocks noGrp="1"/>
          </p:cNvSpPr>
          <p:nvPr>
            <p:ph type="subTitle" idx="1"/>
          </p:nvPr>
        </p:nvSpPr>
        <p:spPr>
          <a:xfrm>
            <a:off x="899592" y="1556792"/>
            <a:ext cx="7128792" cy="3816424"/>
          </a:xfrm>
        </p:spPr>
        <p:txBody>
          <a:bodyPr>
            <a:normAutofit/>
          </a:bodyPr>
          <a:lstStyle/>
          <a:p>
            <a:pPr lvl="0" algn="l">
              <a:buFont typeface="Arial" pitchFamily="34" charset="0"/>
              <a:buChar char="•"/>
            </a:pPr>
            <a:r>
              <a:rPr lang="en-US" b="1" dirty="0" smtClean="0"/>
              <a:t>Microsoft Windows XP Professional SP3/Vista SP1/Windows 7 Professional:</a:t>
            </a:r>
            <a:endParaRPr lang="en-US" dirty="0" smtClean="0"/>
          </a:p>
          <a:p>
            <a:pPr marL="0" lvl="1" algn="l">
              <a:buFont typeface="Arial" pitchFamily="34" charset="0"/>
              <a:buChar char="•"/>
            </a:pPr>
            <a:r>
              <a:rPr lang="en-US" b="1" dirty="0" smtClean="0"/>
              <a:t>Processor: </a:t>
            </a:r>
            <a:r>
              <a:rPr lang="en-US" dirty="0" smtClean="0"/>
              <a:t>800MHz Intel Pentium III or equivalent</a:t>
            </a:r>
            <a:endParaRPr lang="en-US" sz="2000" dirty="0" smtClean="0"/>
          </a:p>
          <a:p>
            <a:pPr marL="0" lvl="1" algn="l">
              <a:buFont typeface="Arial" pitchFamily="34" charset="0"/>
              <a:buChar char="•"/>
            </a:pPr>
            <a:r>
              <a:rPr lang="en-US" b="1" dirty="0" smtClean="0"/>
              <a:t>Memory: </a:t>
            </a:r>
            <a:r>
              <a:rPr lang="en-US" dirty="0" smtClean="0"/>
              <a:t>512 MB</a:t>
            </a:r>
            <a:endParaRPr lang="en-US" sz="2000" dirty="0" smtClean="0"/>
          </a:p>
          <a:p>
            <a:pPr marL="0" lvl="1" algn="l">
              <a:buFont typeface="Arial" pitchFamily="34" charset="0"/>
              <a:buChar char="•"/>
            </a:pPr>
            <a:r>
              <a:rPr lang="en-US" b="1" dirty="0" smtClean="0"/>
              <a:t>Disk space: </a:t>
            </a:r>
            <a:r>
              <a:rPr lang="en-US" dirty="0" smtClean="0"/>
              <a:t>750 MB of free disk space</a:t>
            </a:r>
            <a:endParaRPr lang="en-US" sz="2000" dirty="0" smtClean="0"/>
          </a:p>
          <a:p>
            <a:pPr marL="0" lvl="1" algn="l"/>
            <a:endParaRPr lang="en-US" sz="20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32656"/>
            <a:ext cx="7772400" cy="1470025"/>
          </a:xfrm>
        </p:spPr>
        <p:txBody>
          <a:bodyPr/>
          <a:lstStyle/>
          <a:p>
            <a:r>
              <a:rPr lang="en-US" dirty="0" smtClean="0"/>
              <a:t>Software requirements</a:t>
            </a:r>
            <a:endParaRPr lang="en-US" dirty="0"/>
          </a:p>
        </p:txBody>
      </p:sp>
      <p:sp>
        <p:nvSpPr>
          <p:cNvPr id="3" name="Subtitle 2"/>
          <p:cNvSpPr>
            <a:spLocks noGrp="1"/>
          </p:cNvSpPr>
          <p:nvPr>
            <p:ph type="subTitle" idx="1"/>
          </p:nvPr>
        </p:nvSpPr>
        <p:spPr>
          <a:xfrm>
            <a:off x="899592" y="1628800"/>
            <a:ext cx="7272808" cy="3960440"/>
          </a:xfrm>
        </p:spPr>
        <p:txBody>
          <a:bodyPr/>
          <a:lstStyle/>
          <a:p>
            <a:pPr lvl="0" algn="l">
              <a:buFont typeface="Arial" pitchFamily="34" charset="0"/>
              <a:buChar char="•"/>
            </a:pPr>
            <a:r>
              <a:rPr lang="en-US" b="1" dirty="0" smtClean="0"/>
              <a:t>MYSQL DBMS.</a:t>
            </a:r>
          </a:p>
          <a:p>
            <a:pPr lvl="0" algn="l">
              <a:buFont typeface="Arial" pitchFamily="34" charset="0"/>
              <a:buChar char="•"/>
            </a:pPr>
            <a:r>
              <a:rPr lang="en-US" b="1" dirty="0" smtClean="0"/>
              <a:t>Testing- </a:t>
            </a:r>
            <a:r>
              <a:rPr lang="en-US" dirty="0" smtClean="0"/>
              <a:t>is done via WAMPSERVER.</a:t>
            </a:r>
            <a:endParaRPr lang="en-IN" dirty="0" smtClean="0"/>
          </a:p>
          <a:p>
            <a:pPr lvl="0" algn="l">
              <a:buFont typeface="Arial" pitchFamily="34" charset="0"/>
              <a:buChar char="•"/>
            </a:pPr>
            <a:r>
              <a:rPr lang="en-US" b="1" dirty="0" smtClean="0"/>
              <a:t>Adobe Dreamweaver CS3.</a:t>
            </a:r>
            <a:endParaRPr lang="en-IN" dirty="0" smtClean="0"/>
          </a:p>
          <a:p>
            <a:pPr lvl="0" algn="l">
              <a:buFont typeface="Arial" pitchFamily="34" charset="0"/>
              <a:buChar char="•"/>
            </a:pPr>
            <a:r>
              <a:rPr lang="en-US" b="1" dirty="0" smtClean="0"/>
              <a:t>Web browsers.</a:t>
            </a:r>
          </a:p>
          <a:p>
            <a:pPr algn="l">
              <a:buFont typeface="Arial" pitchFamily="34" charset="0"/>
              <a:buChar cha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6"/>
            <a:ext cx="7772400" cy="1470025"/>
          </a:xfrm>
        </p:spPr>
        <p:txBody>
          <a:bodyPr/>
          <a:lstStyle/>
          <a:p>
            <a:r>
              <a:rPr lang="en-US" b="1" u="sng" dirty="0" smtClean="0"/>
              <a:t>Old Methods Of Voting</a:t>
            </a:r>
            <a:r>
              <a:rPr lang="en-US" dirty="0" smtClean="0"/>
              <a:t/>
            </a:r>
            <a:br>
              <a:rPr lang="en-US" dirty="0" smtClean="0"/>
            </a:br>
            <a:endParaRPr lang="en-US" dirty="0"/>
          </a:p>
        </p:txBody>
      </p:sp>
      <p:sp>
        <p:nvSpPr>
          <p:cNvPr id="3" name="Subtitle 2"/>
          <p:cNvSpPr>
            <a:spLocks noGrp="1"/>
          </p:cNvSpPr>
          <p:nvPr>
            <p:ph type="subTitle" idx="1"/>
          </p:nvPr>
        </p:nvSpPr>
        <p:spPr>
          <a:xfrm>
            <a:off x="1115616" y="1412776"/>
            <a:ext cx="6984776" cy="3744416"/>
          </a:xfrm>
        </p:spPr>
        <p:txBody>
          <a:bodyPr/>
          <a:lstStyle/>
          <a:p>
            <a:pPr algn="l">
              <a:buFont typeface="Arial" pitchFamily="34" charset="0"/>
              <a:buChar char="•"/>
            </a:pPr>
            <a:r>
              <a:rPr lang="en-US" b="1" dirty="0" smtClean="0"/>
              <a:t>Paper-based voting</a:t>
            </a:r>
          </a:p>
          <a:p>
            <a:pPr algn="l">
              <a:buFont typeface="Arial" pitchFamily="34" charset="0"/>
              <a:buChar char="•"/>
            </a:pPr>
            <a:r>
              <a:rPr lang="en-US" b="1" dirty="0" smtClean="0"/>
              <a:t>Lever voting machine</a:t>
            </a:r>
          </a:p>
          <a:p>
            <a:pPr algn="l">
              <a:buFont typeface="Arial" pitchFamily="34" charset="0"/>
              <a:buChar char="•"/>
            </a:pPr>
            <a:r>
              <a:rPr lang="en-US" b="1" dirty="0" smtClean="0"/>
              <a:t>Direct recording electronic voting machine</a:t>
            </a:r>
          </a:p>
          <a:p>
            <a:pPr algn="l">
              <a:buFont typeface="Arial" pitchFamily="34" charset="0"/>
              <a:buChar char="•"/>
            </a:pPr>
            <a:r>
              <a:rPr lang="en-US" b="1" dirty="0" smtClean="0"/>
              <a:t>Punch card</a:t>
            </a:r>
          </a:p>
          <a:p>
            <a:pPr algn="l">
              <a:buFont typeface="Arial" pitchFamily="34" charset="0"/>
              <a:buChar char="•"/>
            </a:pPr>
            <a:r>
              <a:rPr lang="en-US" b="1" dirty="0" smtClean="0"/>
              <a:t>Optical voting machine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9752" y="0"/>
            <a:ext cx="5616624" cy="1556792"/>
          </a:xfrm>
        </p:spPr>
        <p:txBody>
          <a:bodyPr/>
          <a:lstStyle/>
          <a:p>
            <a:r>
              <a:rPr lang="en-US" b="1" u="sng" dirty="0" smtClean="0"/>
              <a:t>Proposed system</a:t>
            </a:r>
            <a:endParaRPr lang="en-US" dirty="0"/>
          </a:p>
        </p:txBody>
      </p:sp>
      <p:sp>
        <p:nvSpPr>
          <p:cNvPr id="3" name="Subtitle 2"/>
          <p:cNvSpPr>
            <a:spLocks noGrp="1"/>
          </p:cNvSpPr>
          <p:nvPr>
            <p:ph type="subTitle" idx="1"/>
          </p:nvPr>
        </p:nvSpPr>
        <p:spPr>
          <a:xfrm>
            <a:off x="755576" y="1556792"/>
            <a:ext cx="7776864" cy="4896544"/>
          </a:xfrm>
        </p:spPr>
        <p:txBody>
          <a:bodyPr>
            <a:normAutofit fontScale="92500" lnSpcReduction="10000"/>
          </a:bodyPr>
          <a:lstStyle/>
          <a:p>
            <a:r>
              <a:rPr lang="en-US" dirty="0" smtClean="0">
                <a:solidFill>
                  <a:srgbClr val="002060"/>
                </a:solidFill>
              </a:rPr>
              <a:t>With the existing system we are planning to implement the online voting through mobiles and internet. By using our application user can vote from any corner of the world and a authentication is performed to verify the user who is going to vote. If the user is using mobile user has to send SMS to our site, the site will send a unique key. This key will be sent to the user as password. Once the authentication is done voting chart will be shown. Then we can show the list of nominees and user can vote.</a:t>
            </a:r>
          </a:p>
          <a:p>
            <a:endParaRPr lang="en-US" dirty="0">
              <a:solidFill>
                <a:srgbClr val="00206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4"/>
            <a:ext cx="7772400" cy="1470025"/>
          </a:xfrm>
        </p:spPr>
        <p:txBody>
          <a:bodyPr/>
          <a:lstStyle/>
          <a:p>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Advantages</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Subtitle 2"/>
          <p:cNvSpPr>
            <a:spLocks noGrp="1"/>
          </p:cNvSpPr>
          <p:nvPr>
            <p:ph type="subTitle" idx="1"/>
          </p:nvPr>
        </p:nvSpPr>
        <p:spPr>
          <a:xfrm>
            <a:off x="827584" y="1772816"/>
            <a:ext cx="7560840" cy="4536504"/>
          </a:xfrm>
        </p:spPr>
        <p:txBody>
          <a:bodyPr>
            <a:normAutofit fontScale="92500" lnSpcReduction="20000"/>
          </a:bodyPr>
          <a:lstStyle/>
          <a:p>
            <a:pPr lvl="0" algn="l">
              <a:buFont typeface="Wingdings" pitchFamily="2" charset="2"/>
              <a:buChar char="v"/>
            </a:pPr>
            <a:r>
              <a:rPr lang="en-US" dirty="0" smtClean="0"/>
              <a:t> By using our project we can reduce the cost which is   used for elections.</a:t>
            </a:r>
          </a:p>
          <a:p>
            <a:pPr lvl="0" algn="l">
              <a:buFont typeface="Wingdings" pitchFamily="2" charset="2"/>
              <a:buChar char="v"/>
            </a:pPr>
            <a:r>
              <a:rPr lang="en-US" dirty="0" smtClean="0"/>
              <a:t> This will become a corruption free voting system.</a:t>
            </a:r>
          </a:p>
          <a:p>
            <a:pPr algn="l">
              <a:buFont typeface="Wingdings" pitchFamily="2" charset="2"/>
              <a:buChar char="v"/>
            </a:pPr>
            <a:r>
              <a:rPr lang="en-US" dirty="0" smtClean="0"/>
              <a:t> No proxy voting.</a:t>
            </a:r>
          </a:p>
          <a:p>
            <a:pPr algn="l">
              <a:buFont typeface="Wingdings" pitchFamily="2" charset="2"/>
              <a:buChar char="v"/>
            </a:pPr>
            <a:r>
              <a:rPr lang="en-US" dirty="0" smtClean="0"/>
              <a:t>Secured voting with the One Time Password (OTP) to voters mobile.</a:t>
            </a:r>
          </a:p>
          <a:p>
            <a:pPr lvl="0" algn="l">
              <a:buFont typeface="Wingdings" pitchFamily="2" charset="2"/>
              <a:buChar char="v"/>
            </a:pPr>
            <a:r>
              <a:rPr lang="en-US" dirty="0" smtClean="0"/>
              <a:t>Fully secured with FINGER PRINT SCANNER &amp; RETINA SCANNER (OPTIONAL FOR FUTURE USE).</a:t>
            </a:r>
          </a:p>
          <a:p>
            <a:pPr algn="l">
              <a:buFont typeface="Wingdings" pitchFamily="2" charset="2"/>
              <a:buChar char="v"/>
            </a:pPr>
            <a:endParaRPr lang="en-US" dirty="0" smtClean="0"/>
          </a:p>
          <a:p>
            <a:pPr lvl="0" algn="l">
              <a:buFont typeface="Wingdings" pitchFamily="2" charset="2"/>
              <a:buChar char="v"/>
            </a:pPr>
            <a:endParaRPr lang="en-US" dirty="0" smtClean="0"/>
          </a:p>
          <a:p>
            <a:pPr algn="l">
              <a:buFont typeface="Wingdings" pitchFamily="2" charset="2"/>
              <a:buChar char="v"/>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556</Words>
  <Application>Microsoft Office PowerPoint</Application>
  <PresentationFormat>On-screen Show (4:3)</PresentationFormat>
  <Paragraphs>77</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Online voting system </vt:lpstr>
      <vt:lpstr>index</vt:lpstr>
      <vt:lpstr>INTRODUCTION TO ONLINE VOTING SYSTEM</vt:lpstr>
      <vt:lpstr>OBJECTIVES OF THE  PROJECT</vt:lpstr>
      <vt:lpstr>HARDWARE REQUIREMENTS: </vt:lpstr>
      <vt:lpstr>Software requirements</vt:lpstr>
      <vt:lpstr>Old Methods Of Voting </vt:lpstr>
      <vt:lpstr>Proposed system</vt:lpstr>
      <vt:lpstr>Advantages</vt:lpstr>
      <vt:lpstr>Disadvantages</vt:lpstr>
      <vt:lpstr>Conclusion </vt:lpstr>
      <vt:lpstr>Screen shots of the project main page</vt:lpstr>
      <vt:lpstr>Login page</vt:lpstr>
      <vt:lpstr>Logging in as a admin </vt:lpstr>
      <vt:lpstr>Slide 15</vt:lpstr>
      <vt:lpstr>Slide 16</vt:lpstr>
      <vt:lpstr>Slide 17</vt:lpstr>
      <vt:lpstr>Add Candidate Info</vt:lpstr>
      <vt:lpstr>Add ward-details</vt:lpstr>
      <vt:lpstr>Poll details</vt:lpstr>
      <vt:lpstr>Register of the voter</vt:lpstr>
      <vt:lpstr>Entering the OTP </vt:lpstr>
      <vt:lpstr>Login page of voter</vt:lpstr>
      <vt:lpstr>Voter home page</vt:lpstr>
      <vt:lpstr>Apply vote</vt:lpstr>
      <vt:lpstr>Voting process</vt:lpstr>
      <vt:lpstr>ENTERING THE OPT</vt:lpstr>
      <vt:lpstr>VERIFIED OTP</vt:lpstr>
      <vt:lpstr>Apply vote</vt:lpstr>
      <vt:lpstr>VOTED SUCCESSFULLY</vt:lpstr>
      <vt:lpstr>Check result</vt:lpstr>
      <vt:lpstr>RESULT</vt:lpstr>
      <vt:lpstr>THANK YOU SUBMITTED BY NEHA NADAF</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VOTING SYSTEM</dc:title>
  <dc:creator>Amar</dc:creator>
  <cp:lastModifiedBy>Amar</cp:lastModifiedBy>
  <cp:revision>36</cp:revision>
  <dcterms:created xsi:type="dcterms:W3CDTF">2017-04-02T05:47:49Z</dcterms:created>
  <dcterms:modified xsi:type="dcterms:W3CDTF">2017-04-09T15:21:07Z</dcterms:modified>
</cp:coreProperties>
</file>